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7/29/2022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hindisahityadarpan.in/2017/09/gyanvigyanyog-bhagwat-geeta-chap7.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hindisahityadarpan.in/2017/09/gyanvigyanyog-bhagwat-geeta-chap7.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hindisahityadarpan.in/2017/09/gyanvigyanyog-bhagwat-geeta-chap7.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3470" y="691979"/>
            <a:ext cx="9791143" cy="3937686"/>
          </a:xfrm>
        </p:spPr>
        <p:txBody>
          <a:bodyPr>
            <a:normAutofit fontScale="90000"/>
          </a:bodyPr>
          <a:lstStyle/>
          <a:p>
            <a:r>
              <a:rPr lang="hi-IN" b="1" dirty="0" smtClean="0">
                <a:effectLst>
                  <a:outerShdw blurRad="38100" dist="38100" dir="2700000" algn="tl">
                    <a:srgbClr val="000000">
                      <a:alpha val="43137"/>
                    </a:srgbClr>
                  </a:outerShdw>
                </a:effectLst>
              </a:rPr>
              <a:t>			बी०ए० तृतीय वर्ष </a:t>
            </a:r>
            <a:r>
              <a:rPr lang="hi-IN" b="1" dirty="0">
                <a:effectLst>
                  <a:outerShdw blurRad="38100" dist="38100" dir="2700000" algn="tl">
                    <a:srgbClr val="000000">
                      <a:alpha val="43137"/>
                    </a:srgbClr>
                  </a:outerShdw>
                </a:effectLst>
              </a:rPr>
              <a:t/>
            </a:r>
            <a:br>
              <a:rPr lang="hi-IN" b="1" dirty="0">
                <a:effectLst>
                  <a:outerShdw blurRad="38100" dist="38100" dir="2700000" algn="tl">
                    <a:srgbClr val="000000">
                      <a:alpha val="43137"/>
                    </a:srgbClr>
                  </a:outerShdw>
                </a:effectLst>
              </a:rPr>
            </a:br>
            <a:r>
              <a:rPr lang="hi-IN" b="1" dirty="0">
                <a:effectLst>
                  <a:outerShdw blurRad="38100" dist="38100" dir="2700000" algn="tl">
                    <a:srgbClr val="000000">
                      <a:alpha val="43137"/>
                    </a:srgbClr>
                  </a:outerShdw>
                </a:effectLst>
              </a:rPr>
              <a:t>				</a:t>
            </a:r>
            <a:r>
              <a:rPr lang="hi-IN" b="1"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DS</a:t>
            </a:r>
            <a:r>
              <a:rPr lang="hi-IN" b="1" dirty="0" smtClean="0">
                <a:effectLst>
                  <a:outerShdw blurRad="38100" dist="38100" dir="2700000" algn="tl">
                    <a:srgbClr val="000000">
                      <a:alpha val="43137"/>
                    </a:srgbClr>
                  </a:outerShdw>
                </a:effectLst>
              </a:rPr>
              <a:t>E</a:t>
            </a:r>
            <a:r>
              <a:rPr lang="en-US" b="1" dirty="0" smtClean="0">
                <a:effectLst>
                  <a:outerShdw blurRad="38100" dist="38100" dir="2700000" algn="tl">
                    <a:srgbClr val="000000">
                      <a:alpha val="43137"/>
                    </a:srgbClr>
                  </a:outerShdw>
                </a:effectLst>
              </a:rPr>
              <a:t>-1</a:t>
            </a:r>
            <a:r>
              <a:rPr lang="hi-IN" b="1" dirty="0" smtClean="0">
                <a:effectLst>
                  <a:outerShdw blurRad="38100" dist="38100" dir="2700000" algn="tl">
                    <a:srgbClr val="000000">
                      <a:alpha val="43137"/>
                    </a:srgbClr>
                  </a:outerShdw>
                </a:effectLst>
              </a:rPr>
              <a:t>A</a:t>
            </a: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hi-IN" b="1"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SKT- </a:t>
            </a:r>
            <a:r>
              <a:rPr lang="hi-IN" b="1" dirty="0" smtClean="0">
                <a:effectLst>
                  <a:outerShdw blurRad="38100" dist="38100" dir="2700000" algn="tl">
                    <a:srgbClr val="000000">
                      <a:alpha val="43137"/>
                    </a:srgbClr>
                  </a:outerShdw>
                </a:effectLst>
              </a:rPr>
              <a:t>DSE-301</a:t>
            </a:r>
            <a:br>
              <a:rPr lang="hi-IN" b="1" dirty="0" smtClean="0">
                <a:effectLst>
                  <a:outerShdw blurRad="38100" dist="38100" dir="2700000" algn="tl">
                    <a:srgbClr val="000000">
                      <a:alpha val="43137"/>
                    </a:srgbClr>
                  </a:outerShdw>
                </a:effectLst>
              </a:rPr>
            </a:br>
            <a:r>
              <a:rPr lang="hi-IN" b="1" dirty="0">
                <a:effectLst>
                  <a:outerShdw blurRad="38100" dist="38100" dir="2700000" algn="tl">
                    <a:srgbClr val="000000">
                      <a:alpha val="43137"/>
                    </a:srgbClr>
                  </a:outerShdw>
                </a:effectLst>
              </a:rPr>
              <a:t>	</a:t>
            </a:r>
            <a:r>
              <a:rPr lang="hi-IN" b="1" dirty="0" smtClean="0">
                <a:effectLst>
                  <a:outerShdw blurRad="38100" dist="38100" dir="2700000" algn="tl">
                    <a:srgbClr val="000000">
                      <a:alpha val="43137"/>
                    </a:srgbClr>
                  </a:outerShdw>
                </a:effectLst>
              </a:rPr>
              <a:t>		</a:t>
            </a:r>
            <a:r>
              <a:rPr lang="hi-IN" sz="5300" b="1" dirty="0" smtClean="0">
                <a:effectLst>
                  <a:outerShdw blurRad="38100" dist="38100" dir="2700000" algn="tl">
                    <a:srgbClr val="000000">
                      <a:alpha val="43137"/>
                    </a:srgbClr>
                  </a:outerShdw>
                </a:effectLst>
              </a:rPr>
              <a:t>व्यक्तित्व विकास का </a:t>
            </a:r>
            <a:br>
              <a:rPr lang="hi-IN" sz="5300" b="1" dirty="0" smtClean="0">
                <a:effectLst>
                  <a:outerShdw blurRad="38100" dist="38100" dir="2700000" algn="tl">
                    <a:srgbClr val="000000">
                      <a:alpha val="43137"/>
                    </a:srgbClr>
                  </a:outerShdw>
                </a:effectLst>
              </a:rPr>
            </a:br>
            <a:r>
              <a:rPr lang="hi-IN" sz="5300" b="1" dirty="0" smtClean="0">
                <a:effectLst>
                  <a:outerShdw blurRad="38100" dist="38100" dir="2700000" algn="tl">
                    <a:srgbClr val="000000">
                      <a:alpha val="43137"/>
                    </a:srgbClr>
                  </a:outerShdw>
                </a:effectLst>
              </a:rPr>
              <a:t>			भारतीय दृष्टिकोण </a:t>
            </a:r>
            <a:endParaRPr lang="en-IN" sz="5300"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46737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23070" y="288324"/>
            <a:ext cx="6689125" cy="1507525"/>
          </a:xfrm>
        </p:spPr>
        <p:txBody>
          <a:bodyPr>
            <a:normAutofit fontScale="90000"/>
          </a:bodyPr>
          <a:lstStyle/>
          <a:p>
            <a:r>
              <a:rPr lang="hi-IN" dirty="0"/>
              <a:t>श्रीमद्भगवद्गीता </a:t>
            </a:r>
            <a:br>
              <a:rPr lang="hi-IN" dirty="0"/>
            </a:br>
            <a:endParaRPr lang="en-IN" dirty="0">
              <a:latin typeface="Aparajita" panose="02020603050405020304" pitchFamily="18" charset="0"/>
              <a:cs typeface="Aparajita" panose="02020603050405020304" pitchFamily="18" charset="0"/>
            </a:endParaRPr>
          </a:p>
        </p:txBody>
      </p:sp>
      <p:sp>
        <p:nvSpPr>
          <p:cNvPr id="3" name="Subtitle 2"/>
          <p:cNvSpPr>
            <a:spLocks noGrp="1"/>
          </p:cNvSpPr>
          <p:nvPr>
            <p:ph type="subTitle" idx="1"/>
          </p:nvPr>
        </p:nvSpPr>
        <p:spPr>
          <a:xfrm>
            <a:off x="2240692" y="1178011"/>
            <a:ext cx="7274011" cy="4371424"/>
          </a:xfrm>
        </p:spPr>
        <p:txBody>
          <a:bodyPr>
            <a:normAutofit/>
          </a:bodyPr>
          <a:lstStyle/>
          <a:p>
            <a:pPr algn="just"/>
            <a:r>
              <a:rPr lang="hi-IN" sz="2400" dirty="0"/>
              <a:t>श्रीमद्भगवद्गीता हमारे प्राचीन भारत के अध्यात्मिक ज्ञान को दर्शाता है। </a:t>
            </a:r>
            <a:r>
              <a:rPr lang="hi-IN" sz="2400" b="1" dirty="0" smtClean="0"/>
              <a:t>भगवद(</a:t>
            </a:r>
            <a:r>
              <a:rPr lang="en-IN" sz="2400" b="1" dirty="0"/>
              <a:t>Bhagavad)</a:t>
            </a:r>
            <a:r>
              <a:rPr lang="en-IN" sz="2400" dirty="0"/>
              <a:t> </a:t>
            </a:r>
            <a:r>
              <a:rPr lang="hi-IN" sz="2400" dirty="0"/>
              <a:t>का मतलब है भगवान और </a:t>
            </a:r>
            <a:r>
              <a:rPr lang="hi-IN" sz="2400" b="1" dirty="0"/>
              <a:t>गीता(</a:t>
            </a:r>
            <a:r>
              <a:rPr lang="en-IN" sz="2400" b="1" dirty="0"/>
              <a:t>Gita)</a:t>
            </a:r>
            <a:r>
              <a:rPr lang="en-IN" sz="2400" dirty="0"/>
              <a:t> </a:t>
            </a:r>
            <a:r>
              <a:rPr lang="hi-IN" sz="2400" dirty="0"/>
              <a:t>का गीत यानि </a:t>
            </a:r>
            <a:r>
              <a:rPr lang="en-US" sz="2400" dirty="0" smtClean="0"/>
              <a:t>-</a:t>
            </a:r>
            <a:r>
              <a:rPr lang="hi-IN" sz="2400" dirty="0" smtClean="0"/>
              <a:t>भगवन </a:t>
            </a:r>
            <a:r>
              <a:rPr lang="hi-IN" sz="2400" dirty="0"/>
              <a:t>का गाया हुआ गीत।</a:t>
            </a:r>
          </a:p>
          <a:p>
            <a:pPr algn="just"/>
            <a:r>
              <a:rPr lang="hi-IN" sz="2400" dirty="0"/>
              <a:t>भगवान श्री कृष्ण ने महाभारत के समय कुरुक्षेत्र में भगवद गीता को अर्जुन के सामने समझाया था। भगवद गीता में कुल 700 संस्कृत छंद, 18 अध्यायों के भीतर निहित है जो की 3 बर्गों में विभाजित है, प्रत्येक में 6 अध्याय हैं।</a:t>
            </a:r>
          </a:p>
          <a:p>
            <a:endParaRPr lang="en-IN" sz="2400" dirty="0"/>
          </a:p>
        </p:txBody>
      </p:sp>
    </p:spTree>
    <p:extLst>
      <p:ext uri="{BB962C8B-B14F-4D97-AF65-F5344CB8AC3E}">
        <p14:creationId xmlns:p14="http://schemas.microsoft.com/office/powerpoint/2010/main" val="3901880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अध्याय-7-</a:t>
            </a:r>
            <a:br>
              <a:rPr lang="hi-IN" dirty="0"/>
            </a:br>
            <a:endParaRPr lang="en-IN" dirty="0"/>
          </a:p>
        </p:txBody>
      </p:sp>
      <p:sp>
        <p:nvSpPr>
          <p:cNvPr id="3" name="Content Placeholder 2"/>
          <p:cNvSpPr>
            <a:spLocks noGrp="1"/>
          </p:cNvSpPr>
          <p:nvPr>
            <p:ph idx="1"/>
          </p:nvPr>
        </p:nvSpPr>
        <p:spPr>
          <a:xfrm>
            <a:off x="2592925" y="1392195"/>
            <a:ext cx="7020632" cy="4519027"/>
          </a:xfrm>
        </p:spPr>
        <p:txBody>
          <a:bodyPr>
            <a:normAutofit fontScale="25000" lnSpcReduction="20000"/>
          </a:bodyPr>
          <a:lstStyle/>
          <a:p>
            <a:pPr marL="0" indent="0">
              <a:buNone/>
            </a:pPr>
            <a:r>
              <a:rPr lang="hi-IN" sz="9600" b="1" u="sng" dirty="0">
                <a:hlinkClick r:id="rId2"/>
              </a:rPr>
              <a:t>विज्ञान सहित ज्ञान का </a:t>
            </a:r>
            <a:r>
              <a:rPr lang="hi-IN" sz="9600" b="1" u="sng" dirty="0" smtClean="0">
                <a:hlinkClick r:id="rId2"/>
              </a:rPr>
              <a:t>विषय,</a:t>
            </a:r>
            <a:r>
              <a:rPr lang="hi-IN" sz="9600" b="1" u="sng" dirty="0">
                <a:hlinkClick r:id="rId2"/>
              </a:rPr>
              <a:t> </a:t>
            </a:r>
            <a:r>
              <a:rPr lang="hi-IN" sz="9600" b="1" u="sng" dirty="0" smtClean="0">
                <a:hlinkClick r:id="rId2"/>
              </a:rPr>
              <a:t>ईश्वर </a:t>
            </a:r>
            <a:r>
              <a:rPr lang="hi-IN" sz="9600" b="1" u="sng" dirty="0">
                <a:hlinkClick r:id="rId2"/>
              </a:rPr>
              <a:t>की </a:t>
            </a:r>
            <a:r>
              <a:rPr lang="hi-IN" sz="9600" b="1" u="sng" dirty="0" smtClean="0">
                <a:hlinkClick r:id="rId2"/>
              </a:rPr>
              <a:t>व्यापकता</a:t>
            </a:r>
            <a:endParaRPr lang="en-US" sz="9600" b="1" u="sng" dirty="0" smtClean="0"/>
          </a:p>
          <a:p>
            <a:pPr marL="0" indent="0">
              <a:buNone/>
            </a:pPr>
            <a:r>
              <a:rPr lang="en-US" sz="3300" dirty="0" smtClean="0"/>
              <a:t>					</a:t>
            </a:r>
            <a:r>
              <a:rPr lang="en-US" sz="8000" dirty="0" smtClean="0"/>
              <a:t>(1-7)</a:t>
            </a:r>
            <a:endParaRPr lang="hi-IN" sz="8000" dirty="0"/>
          </a:p>
          <a:p>
            <a:pPr>
              <a:buAutoNum type="arabicPeriod"/>
            </a:pPr>
            <a:r>
              <a:rPr lang="hi-IN" sz="8000" dirty="0" smtClean="0"/>
              <a:t>श्रीभगवानुवाच</a:t>
            </a:r>
            <a:endParaRPr lang="en-US" sz="8000" dirty="0" smtClean="0"/>
          </a:p>
          <a:p>
            <a:pPr>
              <a:buAutoNum type="arabicPeriod"/>
            </a:pPr>
            <a:endParaRPr lang="hi-IN" sz="8000" dirty="0"/>
          </a:p>
          <a:p>
            <a:pPr marL="0" indent="0">
              <a:buNone/>
            </a:pPr>
            <a:r>
              <a:rPr lang="en-US" sz="8000" b="1" dirty="0" smtClean="0"/>
              <a:t>	</a:t>
            </a:r>
            <a:r>
              <a:rPr lang="hi-IN" sz="8000" b="1" dirty="0" smtClean="0"/>
              <a:t>मय्यासक्तमनाः </a:t>
            </a:r>
            <a:r>
              <a:rPr lang="hi-IN" sz="8000" b="1" dirty="0"/>
              <a:t>पार्थ योगं युञ्जन्मदाश्रयः ।</a:t>
            </a:r>
            <a:endParaRPr lang="hi-IN" sz="8000" dirty="0"/>
          </a:p>
          <a:p>
            <a:pPr marL="0" indent="0">
              <a:buNone/>
            </a:pPr>
            <a:r>
              <a:rPr lang="en-US" sz="8000" b="1" dirty="0" smtClean="0"/>
              <a:t>	</a:t>
            </a:r>
            <a:r>
              <a:rPr lang="hi-IN" sz="8000" b="1" dirty="0" smtClean="0"/>
              <a:t>असंशयं </a:t>
            </a:r>
            <a:r>
              <a:rPr lang="hi-IN" sz="8000" b="1" dirty="0"/>
              <a:t>समग्रं मां यथा ज्ञास्यसि तच्छृणु </a:t>
            </a:r>
            <a:r>
              <a:rPr lang="hi-IN" sz="8000" b="1" dirty="0" smtClean="0"/>
              <a:t>॥</a:t>
            </a:r>
            <a:endParaRPr lang="en-US" sz="8000" b="1" dirty="0" smtClean="0"/>
          </a:p>
          <a:p>
            <a:pPr marL="0" indent="0">
              <a:buNone/>
            </a:pPr>
            <a:endParaRPr lang="en-US" sz="8000" b="1" dirty="0" smtClean="0"/>
          </a:p>
          <a:p>
            <a:pPr marL="0" indent="0" algn="just">
              <a:buNone/>
            </a:pPr>
            <a:r>
              <a:rPr lang="hi-IN" sz="8000" b="1" dirty="0"/>
              <a:t>भावार्थ : </a:t>
            </a:r>
            <a:r>
              <a:rPr lang="hi-IN" sz="8000" dirty="0"/>
              <a:t>श्री भगवान बोले- हे पार्थ! अनन्य प्रेम से मुझमें आसक्त चित तथा अनन्य भाव से मेरे परायण होकर योग में लगा हुआ तू जिस प्रकार से सम्पूर्ण विभूति, बल, ऐश्वर्यादि गुणों से युक्त, सबके आत्मरूप मुझको संशयरहित जानेगा, उसको सुन॥1॥ </a:t>
            </a:r>
          </a:p>
          <a:p>
            <a:pPr marL="0" indent="0">
              <a:buNone/>
            </a:pPr>
            <a:r>
              <a:rPr lang="hi-IN" sz="8000" dirty="0"/>
              <a:t/>
            </a:r>
            <a:br>
              <a:rPr lang="hi-IN" sz="8000" dirty="0"/>
            </a:br>
            <a:endParaRPr lang="en-IN" sz="8000" dirty="0"/>
          </a:p>
        </p:txBody>
      </p:sp>
    </p:spTree>
    <p:extLst>
      <p:ext uri="{BB962C8B-B14F-4D97-AF65-F5344CB8AC3E}">
        <p14:creationId xmlns:p14="http://schemas.microsoft.com/office/powerpoint/2010/main" val="342953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617469" cy="3777622"/>
          </a:xfrm>
        </p:spPr>
        <p:txBody>
          <a:bodyPr>
            <a:normAutofit/>
          </a:bodyPr>
          <a:lstStyle/>
          <a:p>
            <a:pPr marL="0" indent="0">
              <a:buNone/>
            </a:pPr>
            <a:r>
              <a:rPr lang="en-US" b="1" dirty="0" smtClean="0"/>
              <a:t>		</a:t>
            </a:r>
            <a:r>
              <a:rPr lang="hi-IN" sz="2400" b="1" dirty="0" smtClean="0"/>
              <a:t>ज्ञानं </a:t>
            </a:r>
            <a:r>
              <a:rPr lang="hi-IN" sz="2400" b="1" dirty="0"/>
              <a:t>तेऽहं सविज्ञानमिदं वक्ष्याम्यशेषतः ।</a:t>
            </a:r>
            <a:endParaRPr lang="hi-IN" sz="2400" dirty="0"/>
          </a:p>
          <a:p>
            <a:pPr marL="0" indent="0">
              <a:buNone/>
            </a:pPr>
            <a:r>
              <a:rPr lang="en-US" sz="2400" b="1" dirty="0" smtClean="0"/>
              <a:t>		</a:t>
            </a:r>
            <a:r>
              <a:rPr lang="hi-IN" sz="2400" b="1" dirty="0" smtClean="0"/>
              <a:t>यज्ज्ञात्वा </a:t>
            </a:r>
            <a:r>
              <a:rPr lang="hi-IN" sz="2400" b="1" dirty="0"/>
              <a:t>नेह भूयोऽन्यज्ज्ञातव्यमवशिष्यते </a:t>
            </a:r>
            <a:r>
              <a:rPr lang="hi-IN" sz="2400" b="1" dirty="0" smtClean="0"/>
              <a:t>॥</a:t>
            </a:r>
            <a:endParaRPr lang="en-US" sz="2400" b="1" dirty="0" smtClean="0"/>
          </a:p>
          <a:p>
            <a:pPr marL="0" indent="0">
              <a:buNone/>
            </a:pPr>
            <a:endParaRPr lang="en-US" sz="2400" b="1" dirty="0"/>
          </a:p>
          <a:p>
            <a:pPr marL="0" indent="0" algn="just">
              <a:buNone/>
            </a:pPr>
            <a:r>
              <a:rPr lang="hi-IN" sz="2400" b="1" dirty="0" smtClean="0"/>
              <a:t>भावार्थ </a:t>
            </a:r>
            <a:r>
              <a:rPr lang="hi-IN" sz="2400" b="1" dirty="0"/>
              <a:t>: </a:t>
            </a:r>
            <a:r>
              <a:rPr lang="hi-IN" sz="2400" dirty="0"/>
              <a:t>मैं तेरे लिए इस विज्ञान सहित तत्व ज्ञान को सम्पूर्णतया कहूँगा, जिसको जानकर संसार में फिर और कुछ भी जानने योग्य शेष नहीं रह जाता॥2॥</a:t>
            </a:r>
          </a:p>
          <a:p>
            <a:pPr marL="0" indent="0" algn="just">
              <a:buNone/>
            </a:pPr>
            <a:r>
              <a:rPr lang="hi-IN" dirty="0"/>
              <a:t/>
            </a:r>
            <a:br>
              <a:rPr lang="hi-IN" dirty="0"/>
            </a:br>
            <a:endParaRPr lang="en-IN" dirty="0"/>
          </a:p>
        </p:txBody>
      </p:sp>
    </p:spTree>
    <p:extLst>
      <p:ext uri="{BB962C8B-B14F-4D97-AF65-F5344CB8AC3E}">
        <p14:creationId xmlns:p14="http://schemas.microsoft.com/office/powerpoint/2010/main" val="608691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881080" cy="3777622"/>
          </a:xfrm>
        </p:spPr>
        <p:txBody>
          <a:bodyPr/>
          <a:lstStyle/>
          <a:p>
            <a:pPr marL="0" indent="0">
              <a:buNone/>
            </a:pPr>
            <a:r>
              <a:rPr lang="en-US" b="1" dirty="0" smtClean="0"/>
              <a:t>		</a:t>
            </a:r>
            <a:r>
              <a:rPr lang="hi-IN" sz="2400" b="1" dirty="0" smtClean="0"/>
              <a:t>मनुष्याणां </a:t>
            </a:r>
            <a:r>
              <a:rPr lang="hi-IN" sz="2400" b="1" dirty="0"/>
              <a:t>सहस्रेषु कश्चिद्यतति सिद्धये ।</a:t>
            </a:r>
            <a:endParaRPr lang="hi-IN" sz="2400" dirty="0"/>
          </a:p>
          <a:p>
            <a:pPr marL="0" indent="0">
              <a:buNone/>
            </a:pPr>
            <a:r>
              <a:rPr lang="en-US" sz="2400" b="1" dirty="0" smtClean="0"/>
              <a:t>		</a:t>
            </a:r>
            <a:r>
              <a:rPr lang="hi-IN" sz="2400" b="1" dirty="0" smtClean="0"/>
              <a:t>यततामपि </a:t>
            </a:r>
            <a:r>
              <a:rPr lang="hi-IN" sz="2400" b="1" dirty="0"/>
              <a:t>सिद्धानां कश्चिन्मां वेत्ति तत्वतः </a:t>
            </a:r>
            <a:r>
              <a:rPr lang="hi-IN" sz="2400" b="1" dirty="0" smtClean="0"/>
              <a:t>॥</a:t>
            </a:r>
            <a:endParaRPr lang="en-US" sz="2400" b="1" dirty="0" smtClean="0"/>
          </a:p>
          <a:p>
            <a:pPr marL="0" indent="0">
              <a:buNone/>
            </a:pPr>
            <a:endParaRPr lang="hi-IN" sz="2400" dirty="0"/>
          </a:p>
          <a:p>
            <a:r>
              <a:rPr lang="hi-IN" sz="2400" b="1" dirty="0"/>
              <a:t>भावार्थ : </a:t>
            </a:r>
            <a:r>
              <a:rPr lang="hi-IN" sz="2400" dirty="0"/>
              <a:t>हजारों मनुष्यों में कोई एक मेरी प्राप्ति के लिए यत्न करता है और उन यत्न करने वाले योगियों में भी कोई एक मेरे परायण होकर मुझको तत्व से अर्थात यथार्थ रूप से जानता है॥3॥</a:t>
            </a:r>
            <a:endParaRPr lang="en-IN" sz="2400" dirty="0"/>
          </a:p>
        </p:txBody>
      </p:sp>
    </p:spTree>
    <p:extLst>
      <p:ext uri="{BB962C8B-B14F-4D97-AF65-F5344CB8AC3E}">
        <p14:creationId xmlns:p14="http://schemas.microsoft.com/office/powerpoint/2010/main" val="545648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		</a:t>
            </a:r>
            <a:r>
              <a:rPr lang="hi-IN" b="1" smtClean="0"/>
              <a:t>परा</a:t>
            </a:r>
            <a:r>
              <a:rPr lang="en-US" b="1" dirty="0" smtClean="0"/>
              <a:t> </a:t>
            </a:r>
            <a:r>
              <a:rPr lang="hi-IN" dirty="0" smtClean="0"/>
              <a:t>और</a:t>
            </a:r>
            <a:r>
              <a:rPr lang="hi-IN" b="1" dirty="0"/>
              <a:t> अपरा प्रकृति</a:t>
            </a:r>
            <a:endParaRPr lang="en-IN" dirty="0"/>
          </a:p>
        </p:txBody>
      </p:sp>
      <p:sp>
        <p:nvSpPr>
          <p:cNvPr id="3" name="Content Placeholder 2"/>
          <p:cNvSpPr>
            <a:spLocks noGrp="1"/>
          </p:cNvSpPr>
          <p:nvPr>
            <p:ph idx="1"/>
          </p:nvPr>
        </p:nvSpPr>
        <p:spPr>
          <a:xfrm>
            <a:off x="2589212" y="2133600"/>
            <a:ext cx="7889318" cy="3777622"/>
          </a:xfrm>
        </p:spPr>
        <p:txBody>
          <a:bodyPr>
            <a:normAutofit fontScale="92500" lnSpcReduction="20000"/>
          </a:bodyPr>
          <a:lstStyle/>
          <a:p>
            <a:pPr marL="0" indent="0">
              <a:buNone/>
            </a:pPr>
            <a:r>
              <a:rPr lang="en-US" b="1" dirty="0" smtClean="0"/>
              <a:t>		</a:t>
            </a:r>
            <a:r>
              <a:rPr lang="hi-IN" sz="2400" b="1" dirty="0" smtClean="0"/>
              <a:t>भूमिरापोऽनलो </a:t>
            </a:r>
            <a:r>
              <a:rPr lang="hi-IN" sz="2400" b="1" dirty="0"/>
              <a:t>वायुः खं मनो बुद्धिरेव च ।</a:t>
            </a:r>
            <a:endParaRPr lang="hi-IN" sz="2400" dirty="0"/>
          </a:p>
          <a:p>
            <a:pPr marL="0" indent="0">
              <a:buNone/>
            </a:pPr>
            <a:r>
              <a:rPr lang="en-US" sz="2400" b="1" dirty="0" smtClean="0"/>
              <a:t>		</a:t>
            </a:r>
            <a:r>
              <a:rPr lang="hi-IN" sz="2400" b="1" dirty="0" smtClean="0"/>
              <a:t>अहङ्‍कार </a:t>
            </a:r>
            <a:r>
              <a:rPr lang="hi-IN" sz="2400" b="1" dirty="0"/>
              <a:t>इतीयं मे भिन्ना प्रकृतिरष्टधा ॥</a:t>
            </a:r>
            <a:endParaRPr lang="hi-IN" sz="2400" dirty="0"/>
          </a:p>
          <a:p>
            <a:pPr marL="0" indent="0">
              <a:buNone/>
            </a:pPr>
            <a:r>
              <a:rPr lang="en-US" sz="2400" b="1" dirty="0" smtClean="0"/>
              <a:t>		</a:t>
            </a:r>
            <a:r>
              <a:rPr lang="hi-IN" sz="2400" b="1" dirty="0" smtClean="0"/>
              <a:t>अपरेयमितस्त्वन्यां </a:t>
            </a:r>
            <a:r>
              <a:rPr lang="hi-IN" sz="2400" b="1" dirty="0"/>
              <a:t>प्रकृतिं विद्धि मे पराम्‌ ।</a:t>
            </a:r>
            <a:endParaRPr lang="hi-IN" sz="2400" dirty="0"/>
          </a:p>
          <a:p>
            <a:pPr marL="0" indent="0">
              <a:buNone/>
            </a:pPr>
            <a:r>
              <a:rPr lang="en-US" sz="2400" b="1" dirty="0" smtClean="0"/>
              <a:t>		</a:t>
            </a:r>
            <a:r>
              <a:rPr lang="hi-IN" sz="2400" b="1" dirty="0" smtClean="0"/>
              <a:t>जीवभूतां </a:t>
            </a:r>
            <a:r>
              <a:rPr lang="hi-IN" sz="2400" b="1" dirty="0"/>
              <a:t>महाबाहो ययेदं धार्यते जगत्‌ </a:t>
            </a:r>
            <a:r>
              <a:rPr lang="hi-IN" sz="2400" b="1" dirty="0" smtClean="0"/>
              <a:t>॥</a:t>
            </a:r>
            <a:endParaRPr lang="en-US" sz="2400" b="1" dirty="0" smtClean="0"/>
          </a:p>
          <a:p>
            <a:pPr marL="0" indent="0">
              <a:buNone/>
            </a:pPr>
            <a:endParaRPr lang="hi-IN" sz="2400" dirty="0"/>
          </a:p>
          <a:p>
            <a:r>
              <a:rPr lang="hi-IN" sz="2400" b="1" dirty="0"/>
              <a:t>भावार्थ : </a:t>
            </a:r>
            <a:r>
              <a:rPr lang="hi-IN" sz="2400" dirty="0"/>
              <a:t>पृथ्वी, जल, अग्नि, वायु, आकाश, मन, बुद्धि और अहंकार भी- इस प्रकार ये आठ प्रकार से विभाजित मेरी प्रकृति है। यह आठ प्रकार के भेदों वाली तो </a:t>
            </a:r>
            <a:r>
              <a:rPr lang="hi-IN" sz="2600" b="1" dirty="0"/>
              <a:t>अपरा अर्थात मेरी जड़ प्रकृति है</a:t>
            </a:r>
            <a:r>
              <a:rPr lang="hi-IN" sz="2400" dirty="0"/>
              <a:t> और हे महाबाहो! इससे दूसरी को, जिससे यह सम्पूर्ण जगत धारण किया जाता है, मेरी जीवरूपा </a:t>
            </a:r>
            <a:r>
              <a:rPr lang="hi-IN" sz="2600" b="1" dirty="0"/>
              <a:t>परा अर्थात चेतन प्रकृति </a:t>
            </a:r>
            <a:r>
              <a:rPr lang="hi-IN" sz="2400" dirty="0"/>
              <a:t>जान॥4-5॥</a:t>
            </a:r>
            <a:endParaRPr lang="en-IN" sz="2400" dirty="0"/>
          </a:p>
        </p:txBody>
      </p:sp>
    </p:spTree>
    <p:extLst>
      <p:ext uri="{BB962C8B-B14F-4D97-AF65-F5344CB8AC3E}">
        <p14:creationId xmlns:p14="http://schemas.microsoft.com/office/powerpoint/2010/main" val="291826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699847" cy="3777622"/>
          </a:xfrm>
        </p:spPr>
        <p:txBody>
          <a:bodyPr/>
          <a:lstStyle/>
          <a:p>
            <a:pPr marL="0" indent="0">
              <a:buNone/>
            </a:pPr>
            <a:r>
              <a:rPr lang="en-US" b="1" dirty="0" smtClean="0"/>
              <a:t>		</a:t>
            </a:r>
            <a:r>
              <a:rPr lang="hi-IN" sz="2000" b="1" dirty="0" smtClean="0"/>
              <a:t>एतद्योनीनि </a:t>
            </a:r>
            <a:r>
              <a:rPr lang="hi-IN" sz="2000" b="1" dirty="0"/>
              <a:t>भूतानि सर्वाणीत्युपधारय ।</a:t>
            </a:r>
            <a:endParaRPr lang="hi-IN" sz="2000" dirty="0"/>
          </a:p>
          <a:p>
            <a:pPr marL="0" indent="0">
              <a:buNone/>
            </a:pPr>
            <a:r>
              <a:rPr lang="en-US" sz="2000" b="1" dirty="0" smtClean="0"/>
              <a:t>		</a:t>
            </a:r>
            <a:r>
              <a:rPr lang="hi-IN" sz="2000" b="1" dirty="0" smtClean="0"/>
              <a:t>अहं </a:t>
            </a:r>
            <a:r>
              <a:rPr lang="hi-IN" sz="2000" b="1" dirty="0"/>
              <a:t>कृत्स्नस्य जगतः प्रभवः प्रलयस्तथा </a:t>
            </a:r>
            <a:r>
              <a:rPr lang="hi-IN" sz="2000" b="1" dirty="0" smtClean="0"/>
              <a:t>॥</a:t>
            </a:r>
            <a:endParaRPr lang="en-US" sz="2000" b="1" dirty="0" smtClean="0"/>
          </a:p>
          <a:p>
            <a:pPr marL="0" indent="0">
              <a:buNone/>
            </a:pPr>
            <a:endParaRPr lang="en-US" sz="2000" b="1" dirty="0"/>
          </a:p>
          <a:p>
            <a:pPr marL="0" indent="0">
              <a:buNone/>
            </a:pPr>
            <a:endParaRPr lang="en-US" b="1" dirty="0" smtClean="0"/>
          </a:p>
          <a:p>
            <a:pPr marL="0" indent="0" algn="just">
              <a:buNone/>
            </a:pPr>
            <a:r>
              <a:rPr lang="hi-IN" sz="2000" b="1" dirty="0"/>
              <a:t>भावार्थ : </a:t>
            </a:r>
            <a:r>
              <a:rPr lang="hi-IN" sz="2000" dirty="0"/>
              <a:t>हे अर्जुन! तू ऐसा समझ कि सम्पूर्ण भूत इन दोनों प्रकृतियों से ही उत्पन्न होने वाले हैं और मैं सम्पूर्ण जगत का प्रभव तथा प्रलय हूँ अर्थात्‌ सम्पूर्ण जगत का मूल कारण हूँ॥6॥</a:t>
            </a:r>
          </a:p>
          <a:p>
            <a:pPr algn="just"/>
            <a:endParaRPr lang="en-IN" sz="2000" dirty="0"/>
          </a:p>
        </p:txBody>
      </p:sp>
    </p:spTree>
    <p:extLst>
      <p:ext uri="{BB962C8B-B14F-4D97-AF65-F5344CB8AC3E}">
        <p14:creationId xmlns:p14="http://schemas.microsoft.com/office/powerpoint/2010/main" val="2293843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568042" cy="3777622"/>
          </a:xfrm>
        </p:spPr>
        <p:txBody>
          <a:bodyPr/>
          <a:lstStyle/>
          <a:p>
            <a:pPr marL="0" indent="0">
              <a:buNone/>
            </a:pPr>
            <a:r>
              <a:rPr lang="en-US" b="1" dirty="0" smtClean="0"/>
              <a:t>		</a:t>
            </a:r>
            <a:r>
              <a:rPr lang="hi-IN" sz="2400" b="1" dirty="0" smtClean="0"/>
              <a:t>मत्तः </a:t>
            </a:r>
            <a:r>
              <a:rPr lang="hi-IN" sz="2400" b="1" dirty="0"/>
              <a:t>परतरं नान्यत्किञ्चिदस्ति धनञ्जय ।</a:t>
            </a:r>
            <a:endParaRPr lang="hi-IN" sz="2400" dirty="0"/>
          </a:p>
          <a:p>
            <a:pPr marL="0" indent="0">
              <a:buNone/>
            </a:pPr>
            <a:r>
              <a:rPr lang="en-US" sz="2400" b="1" dirty="0" smtClean="0"/>
              <a:t>		</a:t>
            </a:r>
            <a:r>
              <a:rPr lang="hi-IN" sz="2400" b="1" dirty="0" smtClean="0"/>
              <a:t>मयि </a:t>
            </a:r>
            <a:r>
              <a:rPr lang="hi-IN" sz="2400" b="1" dirty="0"/>
              <a:t>सर्वमिदं प्रोतं सूत्रे मणिगणा इव </a:t>
            </a:r>
            <a:r>
              <a:rPr lang="hi-IN" sz="2400" b="1" dirty="0" smtClean="0"/>
              <a:t>॥</a:t>
            </a:r>
            <a:endParaRPr lang="en-US" sz="2400" b="1" dirty="0" smtClean="0"/>
          </a:p>
          <a:p>
            <a:pPr marL="0" indent="0">
              <a:buNone/>
            </a:pPr>
            <a:endParaRPr lang="hi-IN" sz="2400" dirty="0"/>
          </a:p>
          <a:p>
            <a:r>
              <a:rPr lang="hi-IN" sz="2400" b="1" dirty="0"/>
              <a:t>भावार्थ : </a:t>
            </a:r>
            <a:r>
              <a:rPr lang="hi-IN" sz="2400" dirty="0"/>
              <a:t>हे धनंजय! मुझसे भिन्न दूसरा कोई भी परम कारण नहीं है। यह सम्पूर्ण जगत सूत्र में सूत्र के मणियों के सदृश मुझमें गुँथा हुआ है॥7॥</a:t>
            </a:r>
            <a:endParaRPr lang="en-IN" sz="2400" dirty="0"/>
          </a:p>
        </p:txBody>
      </p:sp>
    </p:spTree>
    <p:extLst>
      <p:ext uri="{BB962C8B-B14F-4D97-AF65-F5344CB8AC3E}">
        <p14:creationId xmlns:p14="http://schemas.microsoft.com/office/powerpoint/2010/main" val="2025373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i-IN" sz="2400" b="1" u="sng" dirty="0">
                <a:hlinkClick r:id="rId2"/>
              </a:rPr>
              <a:t>संपूर्ण पदार्थों में कारण रूप से भगवान की व्यापकता का कथन</a:t>
            </a:r>
            <a:r>
              <a:rPr lang="hi-IN" sz="2800" b="1" dirty="0"/>
              <a:t/>
            </a:r>
            <a:br>
              <a:rPr lang="hi-IN" sz="2800" b="1" dirty="0"/>
            </a:br>
            <a:endParaRPr lang="en-IN" sz="2800" dirty="0"/>
          </a:p>
        </p:txBody>
      </p:sp>
      <p:sp>
        <p:nvSpPr>
          <p:cNvPr id="3" name="Content Placeholder 2"/>
          <p:cNvSpPr>
            <a:spLocks noGrp="1"/>
          </p:cNvSpPr>
          <p:nvPr>
            <p:ph idx="1"/>
          </p:nvPr>
        </p:nvSpPr>
        <p:spPr>
          <a:xfrm>
            <a:off x="2589212" y="2133600"/>
            <a:ext cx="7856366" cy="3777622"/>
          </a:xfrm>
        </p:spPr>
        <p:txBody>
          <a:bodyPr>
            <a:normAutofit/>
          </a:bodyPr>
          <a:lstStyle/>
          <a:p>
            <a:pPr marL="0" indent="0">
              <a:buNone/>
            </a:pPr>
            <a:r>
              <a:rPr lang="hi-IN" sz="2400" dirty="0"/>
              <a:t>श्रीभगवानुवाच</a:t>
            </a:r>
          </a:p>
          <a:p>
            <a:pPr marL="0" indent="0">
              <a:buNone/>
            </a:pPr>
            <a:r>
              <a:rPr lang="en-US" sz="2400" b="1" dirty="0" smtClean="0"/>
              <a:t>		</a:t>
            </a:r>
            <a:r>
              <a:rPr lang="hi-IN" sz="2400" b="1" dirty="0" smtClean="0"/>
              <a:t>रसोऽहमप्सु </a:t>
            </a:r>
            <a:r>
              <a:rPr lang="hi-IN" sz="2400" b="1" dirty="0"/>
              <a:t>कौन्तेय प्रभास्मि शशिसूर्ययोः ।</a:t>
            </a:r>
            <a:endParaRPr lang="hi-IN" sz="2400" dirty="0"/>
          </a:p>
          <a:p>
            <a:pPr marL="0" indent="0">
              <a:buNone/>
            </a:pPr>
            <a:r>
              <a:rPr lang="en-US" sz="2400" b="1" dirty="0" smtClean="0"/>
              <a:t>		</a:t>
            </a:r>
            <a:r>
              <a:rPr lang="hi-IN" sz="2400" b="1" dirty="0" smtClean="0"/>
              <a:t>प्रणवः </a:t>
            </a:r>
            <a:r>
              <a:rPr lang="hi-IN" sz="2400" b="1" dirty="0"/>
              <a:t>सर्ववेदेषु शब्दः खे पौरुषं नृषु </a:t>
            </a:r>
            <a:r>
              <a:rPr lang="hi-IN" sz="2400" b="1" dirty="0" smtClean="0"/>
              <a:t>॥</a:t>
            </a:r>
            <a:endParaRPr lang="en-US" sz="2400" b="1" dirty="0" smtClean="0"/>
          </a:p>
          <a:p>
            <a:pPr marL="0" indent="0">
              <a:buNone/>
            </a:pPr>
            <a:endParaRPr lang="hi-IN" sz="2400" dirty="0"/>
          </a:p>
          <a:p>
            <a:r>
              <a:rPr lang="hi-IN" sz="2400" b="1" dirty="0"/>
              <a:t>भावार्थ : </a:t>
            </a:r>
            <a:r>
              <a:rPr lang="hi-IN" sz="2400" dirty="0"/>
              <a:t>हे अर्जुन! मैं जल में रस हूँ, चन्द्रमा और सूर्य में प्रकाश हूँ, सम्पूर्ण वेदों में ओंकार हूँ, आकाश में शब्द और पुरुषों में पुरुषत्व हूँ॥8॥</a:t>
            </a:r>
            <a:endParaRPr lang="en-IN" sz="2400" dirty="0"/>
          </a:p>
        </p:txBody>
      </p:sp>
    </p:spTree>
    <p:extLst>
      <p:ext uri="{BB962C8B-B14F-4D97-AF65-F5344CB8AC3E}">
        <p14:creationId xmlns:p14="http://schemas.microsoft.com/office/powerpoint/2010/main" val="1895004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8070550" cy="3777622"/>
          </a:xfrm>
        </p:spPr>
        <p:txBody>
          <a:bodyPr/>
          <a:lstStyle/>
          <a:p>
            <a:pPr marL="0" indent="0">
              <a:buNone/>
            </a:pPr>
            <a:r>
              <a:rPr lang="en-US" b="1" dirty="0" smtClean="0"/>
              <a:t>		</a:t>
            </a:r>
            <a:r>
              <a:rPr lang="hi-IN" sz="2400" b="1" dirty="0" smtClean="0"/>
              <a:t>पुण्यो </a:t>
            </a:r>
            <a:r>
              <a:rPr lang="hi-IN" sz="2400" b="1" dirty="0"/>
              <a:t>गन्धः पृथिव्यां च तेजश्चास्मि विभावसौ ।</a:t>
            </a:r>
            <a:endParaRPr lang="hi-IN" sz="2400" dirty="0"/>
          </a:p>
          <a:p>
            <a:pPr marL="0" indent="0">
              <a:buNone/>
            </a:pPr>
            <a:r>
              <a:rPr lang="en-US" sz="2400" b="1" dirty="0" smtClean="0"/>
              <a:t>		</a:t>
            </a:r>
            <a:r>
              <a:rPr lang="hi-IN" sz="2400" b="1" dirty="0" smtClean="0"/>
              <a:t>जीवनं </a:t>
            </a:r>
            <a:r>
              <a:rPr lang="hi-IN" sz="2400" b="1" dirty="0"/>
              <a:t>सर्वभूतेषु तपश्चास्मि तपस्विषु </a:t>
            </a:r>
            <a:r>
              <a:rPr lang="hi-IN" sz="2400" b="1" dirty="0" smtClean="0"/>
              <a:t>॥</a:t>
            </a:r>
            <a:endParaRPr lang="en-US" sz="2400" b="1" dirty="0" smtClean="0"/>
          </a:p>
          <a:p>
            <a:pPr marL="0" indent="0">
              <a:buNone/>
            </a:pPr>
            <a:endParaRPr lang="en-US" sz="2400" b="1" dirty="0" smtClean="0"/>
          </a:p>
          <a:p>
            <a:pPr marL="0" indent="0">
              <a:buNone/>
            </a:pPr>
            <a:r>
              <a:rPr lang="hi-IN" sz="2400" b="1" dirty="0"/>
              <a:t>भावार्थ : </a:t>
            </a:r>
            <a:r>
              <a:rPr lang="hi-IN" sz="2400" dirty="0"/>
              <a:t>मैं पृथ्वी में पवित्र (शब्द, स्पर्श, रूप, रस, गंध से इस प्रसंग में इनके कारण रूप तन्मात्राओं का ग्रहण है, इस बात को स्पष्ट करने के लिए उनके साथ पवित्र शब्द जोड़ा गया है।) गंध और अग्नि में तेज हूँ तथा सम्पूर्ण भूतों में उनका जीवन हूँ और तपस्वियों में तप हूँ॥9॥</a:t>
            </a:r>
          </a:p>
          <a:p>
            <a:endParaRPr lang="en-IN" dirty="0"/>
          </a:p>
        </p:txBody>
      </p:sp>
    </p:spTree>
    <p:extLst>
      <p:ext uri="{BB962C8B-B14F-4D97-AF65-F5344CB8AC3E}">
        <p14:creationId xmlns:p14="http://schemas.microsoft.com/office/powerpoint/2010/main" val="4015887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889318" cy="3777622"/>
          </a:xfrm>
        </p:spPr>
        <p:txBody>
          <a:bodyPr/>
          <a:lstStyle/>
          <a:p>
            <a:pPr marL="0" indent="0">
              <a:buNone/>
            </a:pPr>
            <a:r>
              <a:rPr lang="en-US" b="1" dirty="0" smtClean="0"/>
              <a:t>		</a:t>
            </a:r>
            <a:r>
              <a:rPr lang="hi-IN" sz="2400" b="1" dirty="0" smtClean="0"/>
              <a:t>बीजं </a:t>
            </a:r>
            <a:r>
              <a:rPr lang="hi-IN" sz="2400" b="1" dirty="0"/>
              <a:t>मां सर्वभूतानां विद्धि पार्थ सनातनम्‌ ।</a:t>
            </a:r>
            <a:endParaRPr lang="hi-IN" sz="2400" dirty="0"/>
          </a:p>
          <a:p>
            <a:pPr marL="0" indent="0">
              <a:buNone/>
            </a:pPr>
            <a:r>
              <a:rPr lang="en-US" sz="2400" dirty="0" smtClean="0"/>
              <a:t>		</a:t>
            </a:r>
            <a:r>
              <a:rPr lang="hi-IN" sz="2400" b="1" dirty="0" smtClean="0"/>
              <a:t>बुद्धिर्बुद्धिमतामस्मि </a:t>
            </a:r>
            <a:r>
              <a:rPr lang="hi-IN" sz="2400" b="1" dirty="0"/>
              <a:t>तेजस्तेजस्विनामहम्‌ </a:t>
            </a:r>
            <a:r>
              <a:rPr lang="hi-IN" sz="2400" dirty="0" smtClean="0"/>
              <a:t>॥</a:t>
            </a:r>
            <a:endParaRPr lang="en-US" sz="2400" dirty="0" smtClean="0"/>
          </a:p>
          <a:p>
            <a:pPr marL="0" indent="0">
              <a:buNone/>
            </a:pPr>
            <a:endParaRPr lang="en-US" sz="2400" dirty="0" smtClean="0"/>
          </a:p>
          <a:p>
            <a:r>
              <a:rPr lang="hi-IN" sz="2400" b="1" dirty="0"/>
              <a:t>भावार्थ : </a:t>
            </a:r>
            <a:r>
              <a:rPr lang="hi-IN" sz="2400" dirty="0"/>
              <a:t>हे अर्जुन! तू सम्पूर्ण भूतों का सनातन बीज मुझको ही जान। मैं बुद्धिमानों की बुद्धि और तेजस्वियों का तेज हूँ॥10॥</a:t>
            </a:r>
            <a:endParaRPr lang="en-IN" sz="2400" dirty="0"/>
          </a:p>
        </p:txBody>
      </p:sp>
    </p:spTree>
    <p:extLst>
      <p:ext uri="{BB962C8B-B14F-4D97-AF65-F5344CB8AC3E}">
        <p14:creationId xmlns:p14="http://schemas.microsoft.com/office/powerpoint/2010/main" val="3152375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642183" cy="3777622"/>
          </a:xfrm>
        </p:spPr>
        <p:txBody>
          <a:bodyPr/>
          <a:lstStyle/>
          <a:p>
            <a:pPr marL="0" indent="0">
              <a:buNone/>
            </a:pPr>
            <a:r>
              <a:rPr lang="en-US" b="1" dirty="0" smtClean="0"/>
              <a:t>		</a:t>
            </a:r>
            <a:r>
              <a:rPr lang="hi-IN" sz="2400" b="1" dirty="0" smtClean="0"/>
              <a:t>बलं </a:t>
            </a:r>
            <a:r>
              <a:rPr lang="hi-IN" sz="2400" b="1" dirty="0"/>
              <a:t>बलवतां चाहं कामरागविवर्जितम्‌ ।</a:t>
            </a:r>
            <a:endParaRPr lang="hi-IN" sz="2400" dirty="0"/>
          </a:p>
          <a:p>
            <a:pPr marL="0" indent="0">
              <a:buNone/>
            </a:pPr>
            <a:r>
              <a:rPr lang="en-US" sz="2400" b="1" dirty="0" smtClean="0"/>
              <a:t>		</a:t>
            </a:r>
            <a:r>
              <a:rPr lang="hi-IN" sz="2400" b="1" dirty="0" smtClean="0"/>
              <a:t>धर्माविरुद्धो </a:t>
            </a:r>
            <a:r>
              <a:rPr lang="hi-IN" sz="2400" b="1" dirty="0"/>
              <a:t>भूतेषु कामोऽस्मि भरतर्षभ </a:t>
            </a:r>
            <a:r>
              <a:rPr lang="hi-IN" sz="2400" b="1" dirty="0" smtClean="0"/>
              <a:t>॥</a:t>
            </a:r>
            <a:endParaRPr lang="en-US" sz="2400" b="1" dirty="0" smtClean="0"/>
          </a:p>
          <a:p>
            <a:pPr marL="0" indent="0">
              <a:buNone/>
            </a:pPr>
            <a:endParaRPr lang="en-US" sz="2400" b="1" dirty="0" smtClean="0"/>
          </a:p>
          <a:p>
            <a:pPr marL="0" indent="0">
              <a:buNone/>
            </a:pPr>
            <a:r>
              <a:rPr lang="hi-IN" sz="2400" b="1" dirty="0"/>
              <a:t>भावार्थ : </a:t>
            </a:r>
            <a:r>
              <a:rPr lang="hi-IN" sz="2400" dirty="0"/>
              <a:t>हे भरतश्रेष्ठ! मैं बलवानों का आसक्ति और कामनाओं से रहित बल अर्थात सामर्थ्य हूँ और सब भूतों में धर्म के अनुकूल अर्थात शास्त्र के अनुकूल काम हूँ॥11॥</a:t>
            </a:r>
          </a:p>
          <a:p>
            <a:endParaRPr lang="en-IN" dirty="0"/>
          </a:p>
        </p:txBody>
      </p:sp>
    </p:spTree>
    <p:extLst>
      <p:ext uri="{BB962C8B-B14F-4D97-AF65-F5344CB8AC3E}">
        <p14:creationId xmlns:p14="http://schemas.microsoft.com/office/powerpoint/2010/main" val="2570102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b="1" u="sng" dirty="0">
                <a:hlinkClick r:id="rId2"/>
              </a:rPr>
              <a:t>आसुरी स्वभाव वालों की निंदा और भगवद्भक्तों की प्रशंसा</a:t>
            </a:r>
            <a:r>
              <a:rPr lang="hi-IN" b="1" dirty="0"/>
              <a:t/>
            </a:r>
            <a:br>
              <a:rPr lang="hi-IN" b="1" dirty="0"/>
            </a:br>
            <a:r>
              <a:rPr lang="hi-IN" b="1" dirty="0"/>
              <a:t/>
            </a:r>
            <a:br>
              <a:rPr lang="hi-IN" b="1" dirty="0"/>
            </a:br>
            <a:endParaRPr lang="en-IN" dirty="0"/>
          </a:p>
        </p:txBody>
      </p:sp>
      <p:sp>
        <p:nvSpPr>
          <p:cNvPr id="3" name="Content Placeholder 2"/>
          <p:cNvSpPr>
            <a:spLocks noGrp="1"/>
          </p:cNvSpPr>
          <p:nvPr>
            <p:ph idx="1"/>
          </p:nvPr>
        </p:nvSpPr>
        <p:spPr>
          <a:xfrm>
            <a:off x="2589212" y="2133600"/>
            <a:ext cx="8037599" cy="3777622"/>
          </a:xfrm>
        </p:spPr>
        <p:txBody>
          <a:bodyPr>
            <a:normAutofit fontScale="85000" lnSpcReduction="20000"/>
          </a:bodyPr>
          <a:lstStyle/>
          <a:p>
            <a:pPr marL="457200" lvl="1" indent="0">
              <a:buNone/>
            </a:pPr>
            <a:r>
              <a:rPr lang="en-US" b="1" dirty="0" smtClean="0"/>
              <a:t>	</a:t>
            </a:r>
            <a:r>
              <a:rPr lang="hi-IN" sz="2600" b="1" dirty="0" smtClean="0"/>
              <a:t>त्रिभिर्गुणमयैर्भावैरेभिः </a:t>
            </a:r>
            <a:r>
              <a:rPr lang="hi-IN" sz="2600" b="1" dirty="0"/>
              <a:t>सर्वमिदं जगत्‌ ।</a:t>
            </a:r>
            <a:endParaRPr lang="hi-IN" sz="2600" dirty="0"/>
          </a:p>
          <a:p>
            <a:pPr marL="457200" lvl="1" indent="0">
              <a:buNone/>
            </a:pPr>
            <a:r>
              <a:rPr lang="en-US" sz="2600" b="1" dirty="0" smtClean="0"/>
              <a:t>	</a:t>
            </a:r>
            <a:r>
              <a:rPr lang="hi-IN" sz="2600" b="1" dirty="0" smtClean="0"/>
              <a:t>मोहितं </a:t>
            </a:r>
            <a:r>
              <a:rPr lang="hi-IN" sz="2600" b="1" dirty="0"/>
              <a:t>नाभिजानाति मामेभ्यः परमव्ययम्‌ </a:t>
            </a:r>
            <a:r>
              <a:rPr lang="hi-IN" sz="2600" b="1" dirty="0" smtClean="0"/>
              <a:t>॥</a:t>
            </a:r>
            <a:endParaRPr lang="en-US" sz="2600" b="1" dirty="0" smtClean="0"/>
          </a:p>
          <a:p>
            <a:pPr marL="457200" lvl="1" indent="0">
              <a:buNone/>
            </a:pPr>
            <a:endParaRPr lang="en-US" sz="2600" b="1" dirty="0" smtClean="0"/>
          </a:p>
          <a:p>
            <a:pPr algn="just"/>
            <a:r>
              <a:rPr lang="hi-IN" sz="2600" b="1" dirty="0"/>
              <a:t>भावार्थ : </a:t>
            </a:r>
            <a:r>
              <a:rPr lang="hi-IN" sz="2600" dirty="0"/>
              <a:t>गुणों के कार्य रूप सात्त्विक, राजस और तामस- इन तीनों प्रकार के भावों से यह सारा संसार- प्राणिसमुदाय मोहित हो रहा है, इसीलिए इन तीनों गुणों से परे मुझ अविनाशी को नहीं </a:t>
            </a:r>
            <a:r>
              <a:rPr lang="hi-IN" sz="2600" dirty="0" smtClean="0"/>
              <a:t>जानता॥13॥</a:t>
            </a:r>
          </a:p>
          <a:p>
            <a:pPr marL="0" indent="0">
              <a:buNone/>
            </a:pPr>
            <a:endParaRPr lang="hi-IN" sz="2600" dirty="0" smtClean="0"/>
          </a:p>
          <a:p>
            <a:pPr marL="457200" lvl="1" indent="0">
              <a:buNone/>
            </a:pPr>
            <a:endParaRPr lang="hi-IN" dirty="0"/>
          </a:p>
          <a:p>
            <a:r>
              <a:rPr lang="hi-IN" b="1" dirty="0"/>
              <a:t/>
            </a:r>
            <a:br>
              <a:rPr lang="hi-IN" b="1" dirty="0"/>
            </a:br>
            <a:endParaRPr lang="en-IN" dirty="0"/>
          </a:p>
        </p:txBody>
      </p:sp>
    </p:spTree>
    <p:extLst>
      <p:ext uri="{BB962C8B-B14F-4D97-AF65-F5344CB8AC3E}">
        <p14:creationId xmlns:p14="http://schemas.microsoft.com/office/powerpoint/2010/main" val="3798734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839891" cy="3777622"/>
          </a:xfrm>
        </p:spPr>
        <p:txBody>
          <a:bodyPr/>
          <a:lstStyle/>
          <a:p>
            <a:pPr marL="0" indent="0">
              <a:buNone/>
            </a:pPr>
            <a:r>
              <a:rPr lang="en-US" b="1" dirty="0" smtClean="0"/>
              <a:t>		</a:t>
            </a:r>
            <a:r>
              <a:rPr lang="hi-IN" sz="2400" b="1" dirty="0" smtClean="0"/>
              <a:t>दैवी </a:t>
            </a:r>
            <a:r>
              <a:rPr lang="hi-IN" sz="2400" b="1" dirty="0"/>
              <a:t>ह्येषा गुणमयी मम माया दुरत्यया ।</a:t>
            </a:r>
            <a:endParaRPr lang="hi-IN" sz="2400" dirty="0"/>
          </a:p>
          <a:p>
            <a:pPr marL="0" indent="0">
              <a:buNone/>
            </a:pPr>
            <a:r>
              <a:rPr lang="en-US" sz="2400" b="1" dirty="0" smtClean="0"/>
              <a:t>		</a:t>
            </a:r>
            <a:r>
              <a:rPr lang="hi-IN" sz="2400" b="1" dirty="0" smtClean="0"/>
              <a:t>मामेव </a:t>
            </a:r>
            <a:r>
              <a:rPr lang="hi-IN" sz="2400" b="1" dirty="0"/>
              <a:t>ये प्रपद्यन्ते मायामेतां तरन्ति ते </a:t>
            </a:r>
            <a:r>
              <a:rPr lang="hi-IN" sz="2400" b="1" dirty="0" smtClean="0"/>
              <a:t>॥</a:t>
            </a:r>
            <a:endParaRPr lang="en-US" sz="2400" b="1" dirty="0" smtClean="0"/>
          </a:p>
          <a:p>
            <a:pPr marL="0" indent="0">
              <a:buNone/>
            </a:pPr>
            <a:endParaRPr lang="hi-IN" sz="2400" dirty="0"/>
          </a:p>
          <a:p>
            <a:r>
              <a:rPr lang="hi-IN" sz="2400" b="1" dirty="0"/>
              <a:t>भावार्थ : </a:t>
            </a:r>
            <a:r>
              <a:rPr lang="hi-IN" sz="2400" dirty="0"/>
              <a:t>क्योंकि यह अलौकिक अर्थात अति अद्भुत त्रिगुणमयी मेरी माया बड़ी दुस्तर है, परन्तु जो पुरुष केवल मुझको ही निरंतर भजते हैं, वे इस माया को उल्लंघन कर जाते हैं अर्थात्‌ संसार से तर जाते हैं॥14॥</a:t>
            </a:r>
            <a:endParaRPr lang="en-IN" sz="2400" dirty="0"/>
          </a:p>
        </p:txBody>
      </p:sp>
    </p:spTree>
    <p:extLst>
      <p:ext uri="{BB962C8B-B14F-4D97-AF65-F5344CB8AC3E}">
        <p14:creationId xmlns:p14="http://schemas.microsoft.com/office/powerpoint/2010/main" val="1913818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89212" y="2133600"/>
            <a:ext cx="7642183" cy="3777622"/>
          </a:xfrm>
        </p:spPr>
        <p:txBody>
          <a:bodyPr/>
          <a:lstStyle/>
          <a:p>
            <a:pPr marL="0" indent="0">
              <a:buNone/>
            </a:pPr>
            <a:r>
              <a:rPr lang="en-US" b="1" dirty="0" smtClean="0"/>
              <a:t>		</a:t>
            </a:r>
            <a:r>
              <a:rPr lang="hi-IN" sz="2400" b="1" dirty="0" smtClean="0"/>
              <a:t>न </a:t>
            </a:r>
            <a:r>
              <a:rPr lang="hi-IN" sz="2400" b="1" dirty="0"/>
              <a:t>मां दुष्कृतिनो मूढाः प्रपद्यन्ते नराधमाः ।</a:t>
            </a:r>
            <a:endParaRPr lang="hi-IN" sz="2400" dirty="0"/>
          </a:p>
          <a:p>
            <a:pPr marL="0" indent="0">
              <a:buNone/>
            </a:pPr>
            <a:r>
              <a:rPr lang="en-US" sz="2400" b="1" dirty="0" smtClean="0"/>
              <a:t>		</a:t>
            </a:r>
            <a:r>
              <a:rPr lang="hi-IN" sz="2400" b="1" dirty="0" smtClean="0"/>
              <a:t>माययापहृतज्ञाना </a:t>
            </a:r>
            <a:r>
              <a:rPr lang="hi-IN" sz="2400" b="1" dirty="0"/>
              <a:t>आसुरं भावमाश्रिताः </a:t>
            </a:r>
            <a:r>
              <a:rPr lang="hi-IN" sz="2400" b="1" dirty="0" smtClean="0"/>
              <a:t>॥</a:t>
            </a:r>
            <a:endParaRPr lang="en-US" sz="2400" b="1" dirty="0" smtClean="0"/>
          </a:p>
          <a:p>
            <a:pPr marL="0" indent="0">
              <a:buNone/>
            </a:pPr>
            <a:endParaRPr lang="en-US" sz="2400" b="1" dirty="0" smtClean="0"/>
          </a:p>
          <a:p>
            <a:pPr marL="0" indent="0">
              <a:buNone/>
            </a:pPr>
            <a:r>
              <a:rPr lang="hi-IN" sz="2400" b="1" dirty="0"/>
              <a:t>भावार्थ : </a:t>
            </a:r>
            <a:r>
              <a:rPr lang="hi-IN" sz="2400" dirty="0"/>
              <a:t>माया द्वारा जिनका ज्ञान हरा जा चुका है, ऐसे आसुर-स्वभाव को धारण किए हुए, मनुष्यों में नीच, दूषित कर्म करने वाले मूढ़ लोग मुझको नहीं भजते॥15॥</a:t>
            </a:r>
          </a:p>
          <a:p>
            <a:endParaRPr lang="en-IN" dirty="0"/>
          </a:p>
        </p:txBody>
      </p:sp>
    </p:spTree>
    <p:extLst>
      <p:ext uri="{BB962C8B-B14F-4D97-AF65-F5344CB8AC3E}">
        <p14:creationId xmlns:p14="http://schemas.microsoft.com/office/powerpoint/2010/main" val="370727458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58</TotalTime>
  <Words>43</Words>
  <Application>Microsoft Office PowerPoint</Application>
  <PresentationFormat>Widescreen</PresentationFormat>
  <Paragraphs>73</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Aparajita</vt:lpstr>
      <vt:lpstr>Arial</vt:lpstr>
      <vt:lpstr>Century Gothic</vt:lpstr>
      <vt:lpstr>Mangal</vt:lpstr>
      <vt:lpstr>Wingdings 3</vt:lpstr>
      <vt:lpstr>Wisp</vt:lpstr>
      <vt:lpstr>   बी०ए० तृतीय वर्ष       DSE-1A    SKT- DSE-301    व्यक्तित्व विकास का     भारतीय दृष्टिकोण </vt:lpstr>
      <vt:lpstr>श्रीमद्भगवद्गीता  </vt:lpstr>
      <vt:lpstr>अध्याय-7- </vt:lpstr>
      <vt:lpstr>PowerPoint Presentation</vt:lpstr>
      <vt:lpstr>PowerPoint Presentation</vt:lpstr>
      <vt:lpstr>  परा और अपरा प्रकृति</vt:lpstr>
      <vt:lpstr>PowerPoint Presentation</vt:lpstr>
      <vt:lpstr>PowerPoint Presentation</vt:lpstr>
      <vt:lpstr>संपूर्ण पदार्थों में कारण रूप से भगवान की व्यापकता का कथन </vt:lpstr>
      <vt:lpstr>PowerPoint Presentation</vt:lpstr>
      <vt:lpstr>PowerPoint Presentation</vt:lpstr>
      <vt:lpstr>PowerPoint Presentation</vt:lpstr>
      <vt:lpstr>आसुरी स्वभाव वालों की निंदा और भगवद्भक्तों की प्रशंसा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श्रीमद्भगवद्गीता  </dc:title>
  <dc:creator>hp</dc:creator>
  <cp:lastModifiedBy>hp</cp:lastModifiedBy>
  <cp:revision>13</cp:revision>
  <dcterms:created xsi:type="dcterms:W3CDTF">2022-07-18T09:53:04Z</dcterms:created>
  <dcterms:modified xsi:type="dcterms:W3CDTF">2022-07-29T06:07:53Z</dcterms:modified>
</cp:coreProperties>
</file>